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6" r:id="rId10"/>
  </p:sldIdLst>
  <p:sldSz cx="9144000" cy="5143500" type="screen16x9"/>
  <p:notesSz cx="6858000" cy="9144000"/>
  <p:embeddedFontLst>
    <p:embeddedFont>
      <p:font typeface="Google Sans" panose="020B0604020202020204" charset="0"/>
      <p:regular r:id="rId12"/>
      <p:bold r:id="rId13"/>
      <p:italic r:id="rId14"/>
      <p:boldItalic r:id="rId15"/>
    </p:embeddedFont>
    <p:embeddedFont>
      <p:font typeface="Google Sans Medium" panose="020B0604020202020204" charset="0"/>
      <p:regular r:id="rId16"/>
      <p:bold r:id="rId17"/>
      <p:italic r:id="rId18"/>
      <p:boldItalic r:id="rId19"/>
    </p:embeddedFont>
    <p:embeddedFont>
      <p:font typeface="Google Sans SemiBol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1175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</a:t>
            </a:r>
            <a:r>
              <a:rPr lang="en-IN" sz="1600" b="1" dirty="0" err="1"/>
              <a:t>GenAI_Adventurer</a:t>
            </a:r>
            <a:endParaRPr sz="1600" b="1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294675" y="4132538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</a:t>
            </a:r>
            <a:r>
              <a:rPr lang="en-US" sz="1800" dirty="0">
                <a:latin typeface="Google Sans SemiBold" panose="020B0604020202020204" charset="0"/>
                <a:ea typeface="Google Sans SemiBold" panose="020B0604020202020204" charset="0"/>
                <a:cs typeface="Google Sans SemiBold" panose="020B0604020202020204" charset="0"/>
              </a:rPr>
              <a:t>Personalized Career and Skills Advisor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Yasmeen Begum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293914" y="547008"/>
            <a:ext cx="3541586" cy="38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7200" b="1" dirty="0">
                <a:solidFill>
                  <a:schemeClr val="dk1"/>
                </a:solidFill>
                <a:latin typeface="Times New Roman" panose="02020603050405020304" pitchFamily="18" charset="0"/>
                <a:ea typeface="Google Sans Medium"/>
                <a:cs typeface="Times New Roman" panose="02020603050405020304" pitchFamily="18" charset="0"/>
                <a:sym typeface="Google Sans Medium"/>
              </a:rPr>
              <a:t>Brief about the prototype</a:t>
            </a: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8B43DE-567E-BCB1-BB89-F62A198C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38364"/>
              </p:ext>
            </p:extLst>
          </p:nvPr>
        </p:nvGraphicFramePr>
        <p:xfrm>
          <a:off x="400050" y="1045936"/>
          <a:ext cx="8294913" cy="3585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9">
                  <a:extLst>
                    <a:ext uri="{9D8B030D-6E8A-4147-A177-3AD203B41FA5}">
                      <a16:colId xmlns:a16="http://schemas.microsoft.com/office/drawing/2014/main" val="917576297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131050455"/>
                    </a:ext>
                  </a:extLst>
                </a:gridCol>
                <a:gridCol w="4555670">
                  <a:extLst>
                    <a:ext uri="{9D8B030D-6E8A-4147-A177-3AD203B41FA5}">
                      <a16:colId xmlns:a16="http://schemas.microsoft.com/office/drawing/2014/main" val="2890624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24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App (Cloud Run)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interface for profile input, career exploration, and skill recommendations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3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Orchestrator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Vertex AI Agent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Coordinates multi-agent workflows, manages session state, and delegates tasks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37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Specialized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Planner, Profiler, Recommender (Cloud Run + ADK + A2A)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Handle skill mapping, career path planning, and personalized recommendations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41257"/>
                  </a:ext>
                </a:extLst>
              </a:tr>
              <a:tr h="164555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LLM 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Gemini 2.0 Flash (Vertex AI)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Powers reasoning, instruction following, and tool use across agents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1122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Spanner (Graph Mode)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user profiles, career paths, skill graphs, and agent interactions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75250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MCP Server (Cloud Run)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Exposes APIs for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</a:t>
                      </a:r>
                      <a:r>
                        <a:rPr lang="fr-FR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sources (job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</a:t>
                      </a:r>
                      <a:r>
                        <a:rPr lang="fr-FR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certifications, etc.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7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Build + Artifact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CI/CD for agent containers and web app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9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build artifacts, logs, and optionally annotated reports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4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A2A Inspector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Live testing and inspection of agent interactions during development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6565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197400" y="648185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Google Sans Medium"/>
                <a:cs typeface="Times New Roman" panose="02020603050405020304" pitchFamily="18" charset="0"/>
                <a:sym typeface="Google Sans Medium"/>
              </a:rPr>
              <a:t>List of features offered by the solution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934CA-D669-2302-8D28-0EDFBD11C6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205" b="17205"/>
          <a:stretch>
            <a:fillRect/>
          </a:stretch>
        </p:blipFill>
        <p:spPr>
          <a:xfrm>
            <a:off x="394650" y="1382971"/>
            <a:ext cx="7715250" cy="337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153531" y="431743"/>
            <a:ext cx="8647569" cy="428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Times New Roman" panose="02020603050405020304" pitchFamily="18" charset="0"/>
                <a:ea typeface="Google Sans Medium"/>
                <a:cs typeface="Times New Roman" panose="02020603050405020304" pitchFamily="18" charset="0"/>
                <a:sym typeface="Google Sans Medium"/>
              </a:rPr>
              <a:t>Opportunity should be able to explain the following:</a:t>
            </a:r>
          </a:p>
          <a:p>
            <a:pPr marL="457200" indent="-330200">
              <a:lnSpc>
                <a:spcPct val="115000"/>
              </a:lnSpc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500" dirty="0">
                <a:solidFill>
                  <a:schemeClr val="dk2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How different is it from any of the other existing solutions?</a:t>
            </a:r>
          </a:p>
          <a:p>
            <a:pPr marL="298450" indent="-171450">
              <a:lnSpc>
                <a:spcPct val="115000"/>
              </a:lnSpc>
              <a:buClr>
                <a:schemeClr val="dk2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Agentic Intelligence: Unlike static career portals or rule-based advisors, this system uses multi-agent orchestration powered by Gemini models to dynamically reason, adapt, and personalize guidance. </a:t>
            </a:r>
          </a:p>
          <a:p>
            <a:pPr marL="298450" indent="-171450">
              <a:lnSpc>
                <a:spcPct val="115000"/>
              </a:lnSpc>
              <a:buClr>
                <a:schemeClr val="dk2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Graph-Based Profiling: It models student traits, skills, and career paths as a graph in Spanner, enabling nuanced recommendations based on relationships and trends. </a:t>
            </a:r>
          </a:p>
          <a:p>
            <a:pPr marL="298450" indent="-171450">
              <a:lnSpc>
                <a:spcPct val="115000"/>
              </a:lnSpc>
              <a:buClr>
                <a:schemeClr val="dk2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Real-Time Adaptability: Through MCP integration, it pulls live data from job markets and learning platforms, ensuring advice stays relevant to evolving roles. </a:t>
            </a:r>
          </a:p>
          <a:p>
            <a:pPr marL="298450" indent="-171450">
              <a:lnSpc>
                <a:spcPct val="115000"/>
              </a:lnSpc>
              <a:buClr>
                <a:schemeClr val="dk2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Tool-Using Agents: Agents don’t just suggest—they act. They query APIs, analyze gaps, and even recommend certifications with actionable links </a:t>
            </a:r>
          </a:p>
          <a:p>
            <a:pPr marL="127000">
              <a:lnSpc>
                <a:spcPct val="115000"/>
              </a:lnSpc>
              <a:buClr>
                <a:schemeClr val="dk2"/>
              </a:buClr>
              <a:buSzPts val="1600"/>
            </a:pPr>
            <a:endParaRPr lang="en-GB" sz="1500" dirty="0">
              <a:solidFill>
                <a:schemeClr val="dk2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457200" indent="-330200">
              <a:lnSpc>
                <a:spcPct val="115000"/>
              </a:lnSpc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US" sz="1500" dirty="0">
                <a:solidFill>
                  <a:schemeClr val="dk2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How will it be able to solve the problem?</a:t>
            </a:r>
          </a:p>
          <a:p>
            <a:pPr marL="298450" indent="-171450" algn="just">
              <a:lnSpc>
                <a:spcPct val="115000"/>
              </a:lnSpc>
              <a:buClr>
                <a:schemeClr val="dk2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Personalization at Scale: Each student gets a unique roadmap based on their interests, aptitude, and goals</a:t>
            </a:r>
          </a:p>
          <a:p>
            <a:pPr marL="298450" indent="-171450" algn="just">
              <a:lnSpc>
                <a:spcPct val="115000"/>
              </a:lnSpc>
              <a:buClr>
                <a:schemeClr val="dk2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Skill Gap Bridging: The system identifies missing skills and suggests targeted learning paths, making students job-ready. </a:t>
            </a:r>
          </a:p>
          <a:p>
            <a:pPr marL="457200" indent="-330200">
              <a:lnSpc>
                <a:spcPct val="115000"/>
              </a:lnSpc>
              <a:buClr>
                <a:schemeClr val="dk2"/>
              </a:buClr>
              <a:buSzPts val="1600"/>
              <a:buFont typeface="Google Sans"/>
              <a:buChar char="●"/>
            </a:pPr>
            <a:endParaRPr lang="en-US" sz="1100" dirty="0">
              <a:solidFill>
                <a:schemeClr val="dk2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457200" indent="-330200">
              <a:lnSpc>
                <a:spcPct val="115000"/>
              </a:lnSpc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US" sz="1500" dirty="0">
                <a:solidFill>
                  <a:schemeClr val="dk2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USP of the proposed solution</a:t>
            </a:r>
          </a:p>
          <a:p>
            <a:pPr marL="298450" indent="-171450" algn="just">
              <a:lnSpc>
                <a:spcPct val="115000"/>
              </a:lnSpc>
              <a:buClr>
                <a:schemeClr val="dk2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Modular, Scalable, and Cloud-Native: Built on GCP using Vertex AI, Cloud Run, and Spanner for seamless deployment and expansion. </a:t>
            </a:r>
          </a:p>
          <a:p>
            <a:pPr marL="298450" indent="-171450" algn="just">
              <a:lnSpc>
                <a:spcPct val="115000"/>
              </a:lnSpc>
              <a:buClr>
                <a:schemeClr val="dk2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Conversational &amp; Actionable: Students interact naturally, and agents respond with reasoning.</a:t>
            </a:r>
          </a:p>
          <a:p>
            <a:pPr marL="127000">
              <a:lnSpc>
                <a:spcPct val="115000"/>
              </a:lnSpc>
              <a:buClr>
                <a:schemeClr val="dk2"/>
              </a:buClr>
              <a:buSzPts val="1600"/>
            </a:pPr>
            <a:endParaRPr lang="en-GB" sz="11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401507" y="660935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Times New Roman" panose="02020603050405020304" pitchFamily="18" charset="0"/>
                <a:ea typeface="Google Sans Medium"/>
                <a:cs typeface="Times New Roman" panose="02020603050405020304" pitchFamily="18" charset="0"/>
                <a:sym typeface="Google Sans Medium"/>
              </a:rPr>
              <a:t>Process flow diagram or Use-case diagram</a:t>
            </a:r>
            <a:endParaRPr sz="1600" b="1" dirty="0">
              <a:solidFill>
                <a:schemeClr val="dk1"/>
              </a:solidFill>
              <a:latin typeface="Times New Roman" panose="02020603050405020304" pitchFamily="18" charset="0"/>
              <a:ea typeface="Google Sans Medium"/>
              <a:cs typeface="Times New Roman" panose="02020603050405020304" pitchFamily="18" charset="0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2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Add a flow diagram or a use case diagram or an architecture diagram</a:t>
            </a: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2817B-576A-EEDA-7BC9-5B2828D610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396"/>
          <a:stretch>
            <a:fillRect/>
          </a:stretch>
        </p:blipFill>
        <p:spPr>
          <a:xfrm>
            <a:off x="1451201" y="1657349"/>
            <a:ext cx="5163911" cy="2751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5D12-2630-27E6-987F-95C3497B0F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917"/>
          <a:stretch>
            <a:fillRect/>
          </a:stretch>
        </p:blipFill>
        <p:spPr>
          <a:xfrm>
            <a:off x="1298122" y="1081009"/>
            <a:ext cx="6274254" cy="3376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4FA4A-C7F6-7143-0C7B-4E4EE32D9DE9}"/>
              </a:ext>
            </a:extLst>
          </p:cNvPr>
          <p:cNvSpPr txBox="1"/>
          <p:nvPr/>
        </p:nvSpPr>
        <p:spPr>
          <a:xfrm>
            <a:off x="2833007" y="3477986"/>
            <a:ext cx="1371600" cy="230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A2A Python LIBRARY</a:t>
            </a:r>
            <a:endParaRPr lang="en-IN" sz="9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179614" y="440872"/>
            <a:ext cx="8652686" cy="453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6400" b="1" dirty="0">
                <a:solidFill>
                  <a:schemeClr val="dk1"/>
                </a:solidFill>
                <a:latin typeface="Times New Roman" panose="02020603050405020304" pitchFamily="18" charset="0"/>
                <a:ea typeface="Google Sans Medium"/>
                <a:cs typeface="Times New Roman" panose="02020603050405020304" pitchFamily="18" charset="0"/>
                <a:sym typeface="Google Sans Medium"/>
              </a:rPr>
              <a:t>Technologies to be used in the solution:</a:t>
            </a:r>
            <a:endParaRPr lang="en-IN" sz="6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-AI &amp; Agent Frameworks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AI (Gemini 2.0 Flash)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reasoning, instruction following, and tool use by agents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Development Kit (ADK)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define agent logic, memory, and workflows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A2A Python Library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Enables agent-to-agent communication and task delegation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Context Protocol (MCP)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Connects agents to external APIs and tools</a:t>
            </a:r>
          </a:p>
          <a:p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Backend &amp; Microservices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Run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Hosts containerized agents (Profiler, Planner, Recommender) and the web app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MCP Tool Server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Exposes APIs for job market data, certification platforms, etc.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Spanner (Graph Mode)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Stores student profiles, skill graphs, and career relationships</a:t>
            </a:r>
          </a:p>
          <a:p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DevOps &amp; Infrastructure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Build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Automates Docker builds for agents and app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Artifact Registry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Stores and secures container images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Storage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logs, annotated reports, and build artifacts</a:t>
            </a:r>
          </a:p>
          <a:p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Debugging &amp; Testing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A2A Inspector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Live testing, agent card validation, and JSON-RPC inspection</a:t>
            </a:r>
          </a:p>
          <a:p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-Frontend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or Next.js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(optional): For building the student-facing web interface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 / Tailwind CSS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clean, responsive design</a:t>
            </a:r>
          </a:p>
          <a:p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-External Integrations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Market APIs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Lightcast, LinkedIn, Naukri)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Platforms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Coursera, Google Career Certificates,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SkillBoost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sz="28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187779" y="685799"/>
            <a:ext cx="8644521" cy="405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b="1" dirty="0">
                <a:solidFill>
                  <a:schemeClr val="dk1"/>
                </a:solidFill>
                <a:latin typeface="Times New Roman" panose="02020603050405020304" pitchFamily="18" charset="0"/>
                <a:ea typeface="Google Sans Medium"/>
                <a:cs typeface="Times New Roman" panose="02020603050405020304" pitchFamily="18" charset="0"/>
                <a:sym typeface="Google Sans Medium"/>
              </a:rPr>
              <a:t>Estimated implementation cost (optional):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98363BD-8BC1-A5EF-9F14-B6402B35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84569"/>
              </p:ext>
            </p:extLst>
          </p:nvPr>
        </p:nvGraphicFramePr>
        <p:xfrm>
          <a:off x="636814" y="1191985"/>
          <a:ext cx="769892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007">
                  <a:extLst>
                    <a:ext uri="{9D8B030D-6E8A-4147-A177-3AD203B41FA5}">
                      <a16:colId xmlns:a16="http://schemas.microsoft.com/office/drawing/2014/main" val="4283156352"/>
                    </a:ext>
                  </a:extLst>
                </a:gridCol>
                <a:gridCol w="3442607">
                  <a:extLst>
                    <a:ext uri="{9D8B030D-6E8A-4147-A177-3AD203B41FA5}">
                      <a16:colId xmlns:a16="http://schemas.microsoft.com/office/drawing/2014/main" val="67412018"/>
                    </a:ext>
                  </a:extLst>
                </a:gridCol>
                <a:gridCol w="2566307">
                  <a:extLst>
                    <a:ext uri="{9D8B030D-6E8A-4147-A177-3AD203B41FA5}">
                      <a16:colId xmlns:a16="http://schemas.microsoft.com/office/drawing/2014/main" val="3351512486"/>
                    </a:ext>
                  </a:extLst>
                </a:gridCol>
              </a:tblGrid>
              <a:tr h="28112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40741"/>
                  </a:ext>
                </a:extLst>
              </a:tr>
              <a:tr h="28112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LLM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Vertex AI (Gemini 2.0 Flash)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~$50–$150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7120"/>
                  </a:ext>
                </a:extLst>
              </a:tr>
              <a:tr h="28112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 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Run (3–5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~$30–$100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967849"/>
                  </a:ext>
                </a:extLst>
              </a:tr>
              <a:tr h="28112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Orchestrator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Vertex AI Agent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~$50–$100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968677"/>
                  </a:ext>
                </a:extLst>
              </a:tr>
              <a:tr h="28112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Spanner (Graph Mode)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~$100–$200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02484"/>
                  </a:ext>
                </a:extLst>
              </a:tr>
              <a:tr h="28112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Run (MCP Server)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~$20–$50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85506"/>
                  </a:ext>
                </a:extLst>
              </a:tr>
              <a:tr h="28112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61413"/>
                  </a:ext>
                </a:extLst>
              </a:tr>
              <a:tr h="28112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CI/CD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Build + Artifact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~$10–$30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06550"/>
                  </a:ext>
                </a:extLst>
              </a:tr>
              <a:tr h="28112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A2A Inspector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 (open-source tool)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3325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4D6DFF7-CC91-FF19-EE4A-414C7665C767}"/>
              </a:ext>
            </a:extLst>
          </p:cNvPr>
          <p:cNvSpPr txBox="1"/>
          <p:nvPr/>
        </p:nvSpPr>
        <p:spPr>
          <a:xfrm>
            <a:off x="530679" y="4133594"/>
            <a:ext cx="4825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Estimate: $270–$640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784</Words>
  <Application>Microsoft Office PowerPoint</Application>
  <PresentationFormat>On-screen Show (16:9)</PresentationFormat>
  <Paragraphs>109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Proxima Nova</vt:lpstr>
      <vt:lpstr>Google Sans Medium</vt:lpstr>
      <vt:lpstr>Google Sans</vt:lpstr>
      <vt:lpstr>Times New Roman</vt:lpstr>
      <vt:lpstr>Google Sans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naz neen</cp:lastModifiedBy>
  <cp:revision>5</cp:revision>
  <dcterms:modified xsi:type="dcterms:W3CDTF">2025-09-21T15:21:52Z</dcterms:modified>
</cp:coreProperties>
</file>